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4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567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1284" y="44"/>
      </p:cViewPr>
      <p:guideLst>
        <p:guide orient="horz" pos="595"/>
        <p:guide pos="158"/>
        <p:guide pos="5567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55794-9B30-C643-AFFE-804292E41D08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FB8CB-CE0F-BC4F-86BB-211563F6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DABA2B-0A1E-9240-B9B6-09FA40BDFA2E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70F38E-81F3-B14A-8C05-8130B15E9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22" y="1412875"/>
            <a:ext cx="8555893" cy="102221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223" y="2601119"/>
            <a:ext cx="7749778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6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53" y="1412875"/>
            <a:ext cx="2949178" cy="11246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53" y="2713384"/>
            <a:ext cx="2949178" cy="33693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0"/>
          </p:nvPr>
        </p:nvSpPr>
        <p:spPr>
          <a:xfrm>
            <a:off x="3303639" y="1412876"/>
            <a:ext cx="5567708" cy="467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2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6253" y="1412875"/>
            <a:ext cx="2949178" cy="11246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53" y="2713384"/>
            <a:ext cx="2949178" cy="33693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/>
          </p:nvPr>
        </p:nvSpPr>
        <p:spPr>
          <a:xfrm>
            <a:off x="3303639" y="1412876"/>
            <a:ext cx="5567708" cy="467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47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6253" y="1412875"/>
            <a:ext cx="2949178" cy="11246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53" y="2713384"/>
            <a:ext cx="2949178" cy="33693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303639" y="1412876"/>
            <a:ext cx="5567708" cy="467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966636" y="2759510"/>
            <a:ext cx="3118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5400" dirty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For more information </a:t>
            </a:r>
            <a:r>
              <a:rPr lang="en-US" altLang="x-none" sz="1800" b="0" dirty="0">
                <a:solidFill>
                  <a:schemeClr val="bg1"/>
                </a:solidFill>
              </a:rPr>
              <a:t>visit</a:t>
            </a:r>
            <a:r>
              <a:rPr lang="en-US" altLang="x-none" sz="1800" b="1" dirty="0">
                <a:solidFill>
                  <a:schemeClr val="bg1"/>
                </a:solidFill>
              </a:rPr>
              <a:t> </a:t>
            </a:r>
            <a:r>
              <a:rPr lang="en-US" altLang="x-none" sz="1800" b="1" dirty="0" err="1">
                <a:solidFill>
                  <a:schemeClr val="bg1"/>
                </a:solidFill>
              </a:rPr>
              <a:t>www.hull.ac.uk</a:t>
            </a:r>
            <a:endParaRPr lang="en-US" altLang="x-none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2759510"/>
            <a:ext cx="3018891" cy="14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3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966636" y="2759510"/>
            <a:ext cx="3118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5400" dirty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For more information </a:t>
            </a:r>
            <a:r>
              <a:rPr lang="en-US" altLang="x-none" sz="1800" b="0" dirty="0">
                <a:solidFill>
                  <a:schemeClr val="bg1"/>
                </a:solidFill>
              </a:rPr>
              <a:t>visit</a:t>
            </a:r>
            <a:r>
              <a:rPr lang="en-US" altLang="x-none" sz="1800" b="1" dirty="0">
                <a:solidFill>
                  <a:schemeClr val="bg1"/>
                </a:solidFill>
              </a:rPr>
              <a:t> </a:t>
            </a:r>
            <a:r>
              <a:rPr lang="en-US" altLang="x-none" sz="1800" b="1" dirty="0" err="1">
                <a:solidFill>
                  <a:schemeClr val="bg1"/>
                </a:solidFill>
              </a:rPr>
              <a:t>www.hull.ac.uk</a:t>
            </a:r>
            <a:endParaRPr lang="en-US" altLang="x-none" sz="1800" b="1" dirty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2759510"/>
            <a:ext cx="3018891" cy="14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7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966636" y="2759510"/>
            <a:ext cx="3118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5400" dirty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For more information </a:t>
            </a:r>
            <a:r>
              <a:rPr lang="en-US" altLang="x-none" sz="1800" b="0" dirty="0">
                <a:solidFill>
                  <a:schemeClr val="bg1"/>
                </a:solidFill>
              </a:rPr>
              <a:t>visit</a:t>
            </a:r>
            <a:r>
              <a:rPr lang="en-US" altLang="x-none" sz="1800" b="1" dirty="0">
                <a:solidFill>
                  <a:schemeClr val="bg1"/>
                </a:solidFill>
              </a:rPr>
              <a:t> </a:t>
            </a:r>
            <a:r>
              <a:rPr lang="en-US" altLang="x-none" sz="1800" b="1" dirty="0" err="1">
                <a:solidFill>
                  <a:schemeClr val="bg1"/>
                </a:solidFill>
              </a:rPr>
              <a:t>www.hull.ac.uk</a:t>
            </a:r>
            <a:endParaRPr lang="en-US" altLang="x-none" sz="1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2759510"/>
            <a:ext cx="3018891" cy="14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1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88657" y="226142"/>
            <a:ext cx="4523185" cy="641063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9" y="4483510"/>
            <a:ext cx="4268107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6444" y="4634860"/>
            <a:ext cx="3756737" cy="1330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88657" y="226142"/>
            <a:ext cx="4523185" cy="641063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9" y="4483510"/>
            <a:ext cx="4268107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6444" y="4634860"/>
            <a:ext cx="3756737" cy="1330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4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88657" y="226142"/>
            <a:ext cx="4523185" cy="641063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9" y="4483510"/>
            <a:ext cx="4268107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6444" y="4634860"/>
            <a:ext cx="3756737" cy="1330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19" y="1437482"/>
            <a:ext cx="98702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1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223" y="1412875"/>
            <a:ext cx="7749778" cy="102221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1223" y="2601119"/>
            <a:ext cx="7749778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4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image with logo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58528"/>
            <a:ext cx="9144000" cy="5599471"/>
          </a:xfrm>
        </p:spPr>
        <p:txBody>
          <a:bodyPr/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" y="4103688"/>
            <a:ext cx="483393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223" y="1412875"/>
            <a:ext cx="7749778" cy="102221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1223" y="2601119"/>
            <a:ext cx="7749778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5077" y="1408733"/>
            <a:ext cx="856087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65077" y="3212301"/>
            <a:ext cx="8560871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  <a:endParaRPr lang="en-US" altLang="x-none" noProof="0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6366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5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5077" y="1408733"/>
            <a:ext cx="856087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65077" y="3212301"/>
            <a:ext cx="8560871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  <a:endParaRPr lang="en-US" altLang="x-none" noProof="0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7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5077" y="1408733"/>
            <a:ext cx="856087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65077" y="3212301"/>
            <a:ext cx="8560871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  <a:endParaRPr lang="en-US" altLang="x-none" noProof="0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1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97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6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5510" y="1408113"/>
            <a:ext cx="856059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5510" y="3211514"/>
            <a:ext cx="8560594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ull.onlinesurveys.ac.uk/caring-from-a-distance-care-home-survey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stancecarers@hull.ac.uk" TargetMode="External"/><Relationship Id="rId2" Type="http://schemas.openxmlformats.org/officeDocument/2006/relationships/hyperlink" Target="https://hull.onlinesurveys.ac.uk/caring-from-a-distance-care-home-survey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22" y="862748"/>
            <a:ext cx="8555893" cy="1655761"/>
          </a:xfrm>
        </p:spPr>
        <p:txBody>
          <a:bodyPr/>
          <a:lstStyle/>
          <a:p>
            <a:r>
              <a:rPr lang="en-GB" sz="3200" b="1" dirty="0"/>
              <a:t>Caring from a Distance: using new and familiar means of keeping in touch with family and friends in care homes during COVID-19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417" y="5362986"/>
            <a:ext cx="7749778" cy="965525"/>
          </a:xfrm>
        </p:spPr>
        <p:txBody>
          <a:bodyPr/>
          <a:lstStyle/>
          <a:p>
            <a:r>
              <a:rPr lang="en-US" dirty="0"/>
              <a:t>Caroline White, Jane Wray, Clare Whitfield, Emma </a:t>
            </a:r>
            <a:r>
              <a:rPr lang="en-US" dirty="0" err="1"/>
              <a:t>Wolverson</a:t>
            </a:r>
            <a:endParaRPr lang="en-US" dirty="0"/>
          </a:p>
          <a:p>
            <a:r>
              <a:rPr lang="en-US" dirty="0"/>
              <a:t>SPARC (Social and Psychological Research in Long Term Conditions</a:t>
            </a:r>
          </a:p>
          <a:p>
            <a:r>
              <a:rPr lang="en-US" dirty="0"/>
              <a:t>University of Hull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A359F-F31E-4A9D-9353-F7850A86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08" y="2657668"/>
            <a:ext cx="5448383" cy="23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CAC1-ED9A-4326-ADD0-5B630E85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76" y="833380"/>
            <a:ext cx="8560871" cy="1325563"/>
          </a:xfrm>
        </p:spPr>
        <p:txBody>
          <a:bodyPr/>
          <a:lstStyle/>
          <a:p>
            <a:r>
              <a:rPr lang="en-GB" dirty="0"/>
              <a:t>Background to 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445B-235E-496A-92D2-97A701304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8" y="1982913"/>
            <a:ext cx="4683328" cy="4487462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The needs and experiences of ‘distance carers’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Distance presents some key 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‘You can’t just pop in’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Distance carers need to ‘bridge the distance gap’ – travel and staying in touch from a distance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Keeping in touch can be hard between visits – people need resources and often support to use remote technologies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B89B8-3729-46E7-AC51-44900635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402" y="1801942"/>
            <a:ext cx="4140486" cy="42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6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4539-E3DC-4385-B8A5-09BF955E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64" y="1038864"/>
            <a:ext cx="8560871" cy="1325563"/>
          </a:xfrm>
        </p:spPr>
        <p:txBody>
          <a:bodyPr/>
          <a:lstStyle/>
          <a:p>
            <a:r>
              <a:rPr lang="en-GB" dirty="0"/>
              <a:t>COVID-19 – everyone is now a distance carer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75E5-E07E-4C3E-B620-193DD0C3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8" y="2054831"/>
            <a:ext cx="6310383" cy="4415543"/>
          </a:xfrm>
        </p:spPr>
        <p:txBody>
          <a:bodyPr/>
          <a:lstStyle/>
          <a:p>
            <a:r>
              <a:rPr lang="en-GB" dirty="0"/>
              <a:t>Care homes in the UK (&amp; globally) closed to visitors</a:t>
            </a:r>
          </a:p>
          <a:p>
            <a:r>
              <a:rPr lang="en-GB" dirty="0"/>
              <a:t>Family, friends, care workers need to explore new ways of keeping in touch</a:t>
            </a:r>
          </a:p>
          <a:p>
            <a:r>
              <a:rPr lang="en-GB" dirty="0"/>
              <a:t>Opportunity to learn ‘what works’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190644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0EB44D-2518-4D5C-BA4A-5976B2B6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715"/>
            <a:ext cx="9144000" cy="42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7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8502-1E9A-401E-AFC2-1107773C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76" y="1099335"/>
            <a:ext cx="8560871" cy="1089061"/>
          </a:xfrm>
        </p:spPr>
        <p:txBody>
          <a:bodyPr/>
          <a:lstStyle/>
          <a:p>
            <a:r>
              <a:rPr lang="en-GB" dirty="0"/>
              <a:t>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47C8-2861-4E07-AE36-BCC13F8C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8" y="1982913"/>
            <a:ext cx="5529548" cy="44874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Is exploring: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Have family &amp; friends been able to keep in touch during lockdown?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How have they done this?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Have they tried new ways of being in touch?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What has worked/not worked?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Has the care home worked to support contact &amp; how?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How has the person they support responded?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F38E6-1952-4C2B-B37C-68545CBE1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365" y="640455"/>
            <a:ext cx="3043291" cy="2027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27646-8CBD-4799-A7A2-77016E085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560" y="3212959"/>
            <a:ext cx="3243792" cy="20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A080-0F9C-47A5-A816-96DD1DED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77" y="1162153"/>
            <a:ext cx="8560871" cy="902953"/>
          </a:xfrm>
        </p:spPr>
        <p:txBody>
          <a:bodyPr/>
          <a:lstStyle/>
          <a:p>
            <a:r>
              <a:rPr lang="en-GB" dirty="0"/>
              <a:t>What we are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E84A-F2AF-4280-A2EB-58955F05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8" y="1982913"/>
            <a:ext cx="4656244" cy="44874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online survey for:</a:t>
            </a:r>
          </a:p>
          <a:p>
            <a:r>
              <a:rPr lang="en-GB" dirty="0"/>
              <a:t>Family &amp; friends (18+ years)</a:t>
            </a:r>
          </a:p>
          <a:p>
            <a:r>
              <a:rPr lang="en-GB" dirty="0"/>
              <a:t>Of an adult living in a care home (or similar staffed setting)</a:t>
            </a:r>
          </a:p>
          <a:p>
            <a:r>
              <a:rPr lang="en-GB" dirty="0"/>
              <a:t>In the UK or elsewhere</a:t>
            </a:r>
          </a:p>
          <a:p>
            <a:r>
              <a:rPr lang="en-GB" dirty="0"/>
              <a:t>Currently ongoing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https://hull.onlinesurveys.ac.uk/caring-from-a-distance-care-home-survey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Twitter - @dist_care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61196-C213-41EA-8557-A3CEFE63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12" y="1613629"/>
            <a:ext cx="3465668" cy="23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3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FDFE-8F8B-4FE8-AB2A-48197F4C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77" y="874477"/>
            <a:ext cx="8560871" cy="1325563"/>
          </a:xfrm>
        </p:spPr>
        <p:txBody>
          <a:bodyPr/>
          <a:lstStyle/>
          <a:p>
            <a:r>
              <a:rPr lang="en-GB" dirty="0"/>
              <a:t>Early responses – headline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D8A0-68E3-43AC-AF68-3D869ED7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7" y="1869897"/>
            <a:ext cx="4964469" cy="4600477"/>
          </a:xfrm>
        </p:spPr>
        <p:txBody>
          <a:bodyPr/>
          <a:lstStyle/>
          <a:p>
            <a:r>
              <a:rPr lang="en-GB" dirty="0"/>
              <a:t>Emotional impact of being unable to visit</a:t>
            </a:r>
          </a:p>
          <a:p>
            <a:r>
              <a:rPr lang="en-GB" dirty="0"/>
              <a:t>But – majority have been able to have some form of contact (some challenges, some successes!)</a:t>
            </a:r>
          </a:p>
          <a:p>
            <a:r>
              <a:rPr lang="en-GB" dirty="0"/>
              <a:t>Significant expansion of methods people are using to stay in touch</a:t>
            </a:r>
          </a:p>
          <a:p>
            <a:r>
              <a:rPr lang="en-GB" dirty="0"/>
              <a:t>High proportion of care home residents have needed support to stay in touch</a:t>
            </a:r>
          </a:p>
          <a:p>
            <a:r>
              <a:rPr lang="en-GB" dirty="0"/>
              <a:t>Important role for care staff – and good relationships matter</a:t>
            </a:r>
          </a:p>
          <a:p>
            <a:r>
              <a:rPr lang="en-GB" dirty="0"/>
              <a:t>Over 40% of participants live at a distance of 1 hour or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FFC95-F78C-4148-81CA-0DE60F03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21" y="2180690"/>
            <a:ext cx="3328827" cy="24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37A5-885A-4AA4-A147-DF3BB21B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64" y="946396"/>
            <a:ext cx="8560871" cy="1325563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C01F-2EC6-4AF6-A6D7-0399EFFF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6" y="2494668"/>
            <a:ext cx="8560871" cy="3258073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Caroline White</a:t>
            </a:r>
          </a:p>
          <a:p>
            <a:pPr marL="0" indent="0">
              <a:buNone/>
            </a:pPr>
            <a:r>
              <a:rPr lang="en-GB" i="1" dirty="0"/>
              <a:t>Jane Wray</a:t>
            </a:r>
          </a:p>
          <a:p>
            <a:pPr marL="0" indent="0">
              <a:buNone/>
            </a:pPr>
            <a:r>
              <a:rPr lang="en-GB" i="1" dirty="0"/>
              <a:t>Claire Whitfield</a:t>
            </a:r>
          </a:p>
          <a:p>
            <a:pPr marL="0" indent="0">
              <a:buNone/>
            </a:pPr>
            <a:r>
              <a:rPr lang="en-GB" i="1" dirty="0"/>
              <a:t>Emma </a:t>
            </a:r>
            <a:r>
              <a:rPr lang="en-GB" i="1" dirty="0" err="1"/>
              <a:t>Wolverson</a:t>
            </a:r>
            <a:endParaRPr lang="en-GB" i="1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https://hull.onlinesurveys.ac.uk/caring-from-a-distance-care-home-survey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@dist_care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distancecarers@hull.ac.uk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4E945-20DC-4C11-A8BD-0A7DEB3F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240" y="872599"/>
            <a:ext cx="3548276" cy="324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95870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Hull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H powerpoint Template" id="{1782525B-2C9A-3D4B-884C-4EFFA0E350A8}" vid="{7076B3EB-AE3E-4E45-8263-D65EE85AC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0D8EA4D090554198227F70DAC02E78" ma:contentTypeVersion="1" ma:contentTypeDescription="Create a new document." ma:contentTypeScope="" ma:versionID="c45e6683a9632a6968c45936794d659a">
  <xsd:schema xmlns:xsd="http://www.w3.org/2001/XMLSchema" xmlns:xs="http://www.w3.org/2001/XMLSchema" xmlns:p="http://schemas.microsoft.com/office/2006/metadata/properties" xmlns:ns2="585c7e12-cd2e-474b-aebe-d6ef31f74e10" targetNamespace="http://schemas.microsoft.com/office/2006/metadata/properties" ma:root="true" ma:fieldsID="56a9bbf0ffe1652524d8dc977563c24b" ns2:_="">
    <xsd:import namespace="585c7e12-cd2e-474b-aebe-d6ef31f74e1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c7e12-cd2e-474b-aebe-d6ef31f74e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F6B1BA-6A02-4C10-85D0-D868B6CB7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c7e12-cd2e-474b-aebe-d6ef31f74e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8F7CDF-33D6-4D6D-8623-8F0F015B72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0B3CF5-ECE1-4982-8D11-164FB7F7238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UoH powerpoint Template</Template>
  <TotalTime>1022</TotalTime>
  <Words>384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University of Hull Theme</vt:lpstr>
      <vt:lpstr>Caring from a Distance: using new and familiar means of keeping in touch with family and friends in care homes during COVID-19</vt:lpstr>
      <vt:lpstr>Background to the research</vt:lpstr>
      <vt:lpstr>COVID-19 – everyone is now a distance carer</vt:lpstr>
      <vt:lpstr>PowerPoint Presentation</vt:lpstr>
      <vt:lpstr>The study</vt:lpstr>
      <vt:lpstr>What we are doing?</vt:lpstr>
      <vt:lpstr>Early responses – headline stories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Phillis</dc:creator>
  <cp:lastModifiedBy>senaka weerakoon</cp:lastModifiedBy>
  <cp:revision>15</cp:revision>
  <dcterms:created xsi:type="dcterms:W3CDTF">2017-07-27T14:37:24Z</dcterms:created>
  <dcterms:modified xsi:type="dcterms:W3CDTF">2020-07-29T07:59:19Z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0x0101008A0D8EA4D090554198227F70DAC02E78</vt:lpwstr>
  </property>
  <property fmtid="{D5CDD505-2E9C-101B-9397-08002B2CF9AE}" pid="3" name="TemplateUrl">
    <vt:lpwstr/>
  </property>
  <property fmtid="{D5CDD505-2E9C-101B-9397-08002B2CF9AE}" pid="4" name="Order">
    <vt:r8>6100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